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13"/>
  </p:notesMasterIdLst>
  <p:handoutMasterIdLst>
    <p:handoutMasterId r:id="rId14"/>
  </p:handoutMasterIdLst>
  <p:sldIdLst>
    <p:sldId id="304" r:id="rId5"/>
    <p:sldId id="298" r:id="rId6"/>
    <p:sldId id="301" r:id="rId7"/>
    <p:sldId id="305" r:id="rId8"/>
    <p:sldId id="307" r:id="rId9"/>
    <p:sldId id="306" r:id="rId10"/>
    <p:sldId id="308" r:id="rId11"/>
    <p:sldId id="302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0" autoAdjust="0"/>
    <p:restoredTop sz="96368" autoAdjust="0"/>
  </p:normalViewPr>
  <p:slideViewPr>
    <p:cSldViewPr>
      <p:cViewPr varScale="1">
        <p:scale>
          <a:sx n="65" d="100"/>
          <a:sy n="65" d="100"/>
        </p:scale>
        <p:origin x="78" y="7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7/21/2025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7/21/2025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2743200"/>
            <a:ext cx="11356848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5088" y="1435608"/>
            <a:ext cx="28986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7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17409" y="0"/>
            <a:ext cx="4471416" cy="68580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ctr">
              <a:buNone/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5102352" cy="202996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058072-A976-BB1B-E73B-039CA4102FD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67000"/>
            <a:ext cx="7722689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A65D0A25-C9DB-7306-466C-DFD2401F85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02168" y="3172968"/>
            <a:ext cx="3255264" cy="2688336"/>
          </a:xfrm>
        </p:spPr>
        <p:txBody>
          <a:bodyPr lIns="91440" tIns="0">
            <a:noAutofit/>
          </a:bodyPr>
          <a:lstStyle>
            <a:lvl1pPr marL="0" indent="0">
              <a:buNone/>
              <a:defRPr sz="24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0" indent="0">
              <a:spcBef>
                <a:spcPts val="1800"/>
              </a:spcBef>
              <a:buNone/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239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982661" y="2359152"/>
            <a:ext cx="4745736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1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>
                <a:latin typeface="Book Antiqua" panose="0204060205030503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18577" y="0"/>
            <a:ext cx="42702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AF402F-F8C6-E5B1-65C7-DFC0D8ED0878}"/>
              </a:ext>
            </a:extLst>
          </p:cNvPr>
          <p:cNvCxnSpPr>
            <a:cxnSpLocks/>
          </p:cNvCxnSpPr>
          <p:nvPr userDrawn="1"/>
        </p:nvCxnSpPr>
        <p:spPr>
          <a:xfrm>
            <a:off x="1522413" y="2743200"/>
            <a:ext cx="0" cy="411480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215798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91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0660" y="2386584"/>
            <a:ext cx="9747504" cy="401421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196DA-ED88-0EDC-A28F-7426416C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660" y="640080"/>
            <a:ext cx="9747504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6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558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78808" y="2862072"/>
            <a:ext cx="7397496" cy="157276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808" y="640080"/>
            <a:ext cx="7397496" cy="1773936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5E17843-7672-6C71-1608-D794830CE8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60520" y="4846320"/>
            <a:ext cx="7397496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200"/>
            </a:lvl1pPr>
            <a:lvl2pPr>
              <a:spcBef>
                <a:spcPts val="1200"/>
              </a:spcBef>
              <a:defRPr sz="1200"/>
            </a:lvl2pPr>
            <a:lvl3pPr>
              <a:spcBef>
                <a:spcPts val="1200"/>
              </a:spcBef>
              <a:defRPr sz="12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154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>
            <a:lvl1pPr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7856CD97-B46D-FEB2-B35C-2890C62DB54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4059936"/>
            <a:ext cx="7242048" cy="2130552"/>
          </a:xfrm>
        </p:spPr>
        <p:txBody>
          <a:bodyPr>
            <a:normAutofit/>
          </a:bodyPr>
          <a:lstStyle>
            <a:lvl1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157CF4D-A5B0-F63D-3033-42520894BF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4759389 w 12188825"/>
              <a:gd name="connsiteY0" fmla="*/ 4787265 h 6858000"/>
              <a:gd name="connsiteX1" fmla="*/ 4759389 w 12188825"/>
              <a:gd name="connsiteY1" fmla="*/ 4814697 h 6858000"/>
              <a:gd name="connsiteX2" fmla="*/ 7429437 w 12188825"/>
              <a:gd name="connsiteY2" fmla="*/ 4814697 h 6858000"/>
              <a:gd name="connsiteX3" fmla="*/ 7429437 w 12188825"/>
              <a:gd name="connsiteY3" fmla="*/ 4787265 h 6858000"/>
              <a:gd name="connsiteX4" fmla="*/ 0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4759389" y="4787265"/>
                </a:moveTo>
                <a:lnTo>
                  <a:pt x="4759389" y="4814697"/>
                </a:lnTo>
                <a:lnTo>
                  <a:pt x="7429437" y="4814697"/>
                </a:lnTo>
                <a:lnTo>
                  <a:pt x="7429437" y="4787265"/>
                </a:lnTo>
                <a:close/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3657600"/>
            <a:ext cx="11356848" cy="941832"/>
          </a:xfrm>
        </p:spPr>
        <p:txBody>
          <a:bodyPr anchor="t">
            <a:normAutofit/>
          </a:bodyPr>
          <a:lstStyle>
            <a:lvl1pPr algn="ctr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51297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E071-6E0A-A6A5-AC43-072450B96555}"/>
              </a:ext>
            </a:extLst>
          </p:cNvPr>
          <p:cNvSpPr/>
          <p:nvPr userDrawn="1"/>
        </p:nvSpPr>
        <p:spPr>
          <a:xfrm>
            <a:off x="4759388" y="4787265"/>
            <a:ext cx="26700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CCC78F-07A7-7F5C-E67F-2CFC846E0DE1}"/>
              </a:ext>
            </a:extLst>
          </p:cNvPr>
          <p:cNvSpPr/>
          <p:nvPr userDrawn="1"/>
        </p:nvSpPr>
        <p:spPr>
          <a:xfrm>
            <a:off x="3813048" y="612648"/>
            <a:ext cx="7635240" cy="548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7FFB3F-B685-7C31-5080-632B0441EA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906256" cy="6858000"/>
          </a:xfrm>
          <a:custGeom>
            <a:avLst/>
            <a:gdLst>
              <a:gd name="connsiteX0" fmla="*/ 0 w 8906256"/>
              <a:gd name="connsiteY0" fmla="*/ 0 h 6858000"/>
              <a:gd name="connsiteX1" fmla="*/ 8906256 w 8906256"/>
              <a:gd name="connsiteY1" fmla="*/ 0 h 6858000"/>
              <a:gd name="connsiteX2" fmla="*/ 8906256 w 8906256"/>
              <a:gd name="connsiteY2" fmla="*/ 612648 h 6858000"/>
              <a:gd name="connsiteX3" fmla="*/ 4945285 w 8906256"/>
              <a:gd name="connsiteY3" fmla="*/ 612648 h 6858000"/>
              <a:gd name="connsiteX4" fmla="*/ 3813048 w 8906256"/>
              <a:gd name="connsiteY4" fmla="*/ 612648 h 6858000"/>
              <a:gd name="connsiteX5" fmla="*/ 3813048 w 8906256"/>
              <a:gd name="connsiteY5" fmla="*/ 6099048 h 6858000"/>
              <a:gd name="connsiteX6" fmla="*/ 4945285 w 8906256"/>
              <a:gd name="connsiteY6" fmla="*/ 6099048 h 6858000"/>
              <a:gd name="connsiteX7" fmla="*/ 8906256 w 8906256"/>
              <a:gd name="connsiteY7" fmla="*/ 6099048 h 6858000"/>
              <a:gd name="connsiteX8" fmla="*/ 8906256 w 8906256"/>
              <a:gd name="connsiteY8" fmla="*/ 6858000 h 6858000"/>
              <a:gd name="connsiteX9" fmla="*/ 0 w 8906256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06256" h="6858000">
                <a:moveTo>
                  <a:pt x="0" y="0"/>
                </a:moveTo>
                <a:lnTo>
                  <a:pt x="8906256" y="0"/>
                </a:lnTo>
                <a:lnTo>
                  <a:pt x="8906256" y="612648"/>
                </a:lnTo>
                <a:lnTo>
                  <a:pt x="4945285" y="612648"/>
                </a:lnTo>
                <a:lnTo>
                  <a:pt x="3813048" y="612648"/>
                </a:lnTo>
                <a:lnTo>
                  <a:pt x="3813048" y="6099048"/>
                </a:lnTo>
                <a:lnTo>
                  <a:pt x="4945285" y="6099048"/>
                </a:lnTo>
                <a:lnTo>
                  <a:pt x="8906256" y="6099048"/>
                </a:lnTo>
                <a:lnTo>
                  <a:pt x="89062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A4DAAA-F386-CC30-C391-320517CB5974}"/>
              </a:ext>
            </a:extLst>
          </p:cNvPr>
          <p:cNvCxnSpPr>
            <a:cxnSpLocks/>
          </p:cNvCxnSpPr>
          <p:nvPr userDrawn="1"/>
        </p:nvCxnSpPr>
        <p:spPr>
          <a:xfrm>
            <a:off x="4570412" y="3886200"/>
            <a:ext cx="687185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9B1E0A-D5BC-6920-B6F6-E799F22323B0}"/>
              </a:ext>
            </a:extLst>
          </p:cNvPr>
          <p:cNvCxnSpPr>
            <a:cxnSpLocks/>
          </p:cNvCxnSpPr>
          <p:nvPr userDrawn="1"/>
        </p:nvCxnSpPr>
        <p:spPr>
          <a:xfrm>
            <a:off x="11444684" y="3886200"/>
            <a:ext cx="74414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1389888"/>
            <a:ext cx="6327648" cy="230428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A24C6E-B46B-052B-14AF-08C705E5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368" y="3813048"/>
            <a:ext cx="2112264" cy="711200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03DA3C-F09E-61FF-139B-50144783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0368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D23143E-34D4-7916-690C-3BE380588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74152" y="3813048"/>
            <a:ext cx="1901952" cy="711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EC2F71-3E9B-0E18-C638-41C2B0C8D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74152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444752"/>
            <a:ext cx="10360152" cy="4416552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00000"/>
              </a:lnSpc>
              <a:defRPr sz="4000"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0" y="5495544"/>
            <a:ext cx="4494212" cy="484632"/>
          </a:xfrm>
        </p:spPr>
        <p:txBody>
          <a:bodyPr anchor="t">
            <a:noAutofit/>
          </a:bodyPr>
          <a:lstStyle>
            <a:lvl1pPr marL="0" indent="0" algn="l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B62AAD-BDB5-5645-A722-E6A8180BB714}"/>
              </a:ext>
            </a:extLst>
          </p:cNvPr>
          <p:cNvCxnSpPr>
            <a:cxnSpLocks/>
          </p:cNvCxnSpPr>
          <p:nvPr userDrawn="1"/>
        </p:nvCxnSpPr>
        <p:spPr>
          <a:xfrm>
            <a:off x="7618412" y="6172200"/>
            <a:ext cx="4570413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4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D3C4F48-5124-C46E-5828-45F6F65E000F}"/>
              </a:ext>
            </a:extLst>
          </p:cNvPr>
          <p:cNvCxnSpPr>
            <a:cxnSpLocks/>
          </p:cNvCxnSpPr>
          <p:nvPr userDrawn="1"/>
        </p:nvCxnSpPr>
        <p:spPr>
          <a:xfrm>
            <a:off x="0" y="6400800"/>
            <a:ext cx="12188825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414016"/>
            <a:ext cx="7013448" cy="337413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625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362200"/>
            <a:ext cx="9751060" cy="3708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83112" y="5413248"/>
            <a:ext cx="1298448" cy="219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5572" y="6245352"/>
            <a:ext cx="548640" cy="4572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30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6" r:id="rId2"/>
    <p:sldLayoutId id="2147483767" r:id="rId3"/>
    <p:sldLayoutId id="2147483768" r:id="rId4"/>
    <p:sldLayoutId id="2147483769" r:id="rId5"/>
    <p:sldLayoutId id="2147483759" r:id="rId6"/>
    <p:sldLayoutId id="2147483770" r:id="rId7"/>
    <p:sldLayoutId id="2147483771" r:id="rId8"/>
    <p:sldLayoutId id="2147483772" r:id="rId9"/>
    <p:sldLayoutId id="2147483774" r:id="rId10"/>
    <p:sldLayoutId id="2147483775" r:id="rId11"/>
    <p:sldLayoutId id="2147483762" r:id="rId12"/>
    <p:sldLayoutId id="2147483763" r:id="rId13"/>
    <p:sldLayoutId id="2147483764" r:id="rId14"/>
    <p:sldLayoutId id="214748376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4800" kern="1200" cap="all" spc="100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50000"/>
          </a:schemeClr>
        </a:buClr>
        <a:buFont typeface="Arial" pitchFamily="34" charset="0"/>
        <a:buChar char="•"/>
        <a:defRPr sz="24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20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8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0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87" y="3068960"/>
            <a:ext cx="11356848" cy="1627632"/>
          </a:xfrm>
        </p:spPr>
        <p:txBody>
          <a:bodyPr/>
          <a:lstStyle/>
          <a:p>
            <a:r>
              <a:rPr lang="en-US" sz="6000" dirty="0"/>
              <a:t>LIBRARY MANAGEMENT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1480144"/>
          </a:xfrm>
        </p:spPr>
        <p:txBody>
          <a:bodyPr>
            <a:normAutofit/>
          </a:bodyPr>
          <a:lstStyle/>
          <a:p>
            <a:r>
              <a:rPr lang="en-US" dirty="0"/>
              <a:t>Tallyta GANA</a:t>
            </a:r>
          </a:p>
          <a:p>
            <a:r>
              <a:rPr lang="en-US" dirty="0"/>
              <a:t>ZISANDA NODALI</a:t>
            </a:r>
          </a:p>
          <a:p>
            <a:r>
              <a:rPr lang="en-US" dirty="0"/>
              <a:t>SIPHELELE GWABAVU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F46FAC-1340-7933-3843-9D3028F2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553" y="1399032"/>
            <a:ext cx="7397496" cy="1170432"/>
          </a:xfrm>
        </p:spPr>
        <p:txBody>
          <a:bodyPr/>
          <a:lstStyle/>
          <a:p>
            <a:r>
              <a:rPr lang="en-US" sz="4400" dirty="0"/>
              <a:t>INTRODUCTION</a:t>
            </a:r>
          </a:p>
        </p:txBody>
      </p:sp>
      <p:pic>
        <p:nvPicPr>
          <p:cNvPr id="14" name="Picture Placeholder 13" descr="Hardcover books">
            <a:extLst>
              <a:ext uri="{FF2B5EF4-FFF2-40B4-BE49-F238E27FC236}">
                <a16:creationId xmlns:a16="http://schemas.microsoft.com/office/drawing/2014/main" id="{D88DD74C-0A4B-3D88-24B0-18CA695DB2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9AE97BE-9F33-81A3-2D36-C923C197D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61B61-F0A8-2E0F-6B83-827E38F66DE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40480" y="2924944"/>
            <a:ext cx="7397496" cy="2101622"/>
          </a:xfrm>
        </p:spPr>
        <p:txBody>
          <a:bodyPr>
            <a:noAutofit/>
          </a:bodyPr>
          <a:lstStyle/>
          <a:p>
            <a:r>
              <a:rPr lang="en-US" sz="2000" dirty="0"/>
              <a:t>PURPOSE OF  THE LIBRARY MANAGEMENT SYSTEM </a:t>
            </a:r>
          </a:p>
          <a:p>
            <a:r>
              <a:rPr lang="en-US" sz="2000" dirty="0"/>
              <a:t>BENEFITS</a:t>
            </a:r>
          </a:p>
          <a:p>
            <a:r>
              <a:rPr lang="en-US" sz="2000" dirty="0"/>
              <a:t>USERS – Admin &amp; General Users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161659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Variety of books on shelves in library">
            <a:extLst>
              <a:ext uri="{FF2B5EF4-FFF2-40B4-BE49-F238E27FC236}">
                <a16:creationId xmlns:a16="http://schemas.microsoft.com/office/drawing/2014/main" id="{2DEE6E45-4D68-51B3-8A83-6600B5B09E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2BEA8DE-04D5-227E-887B-F2D13183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2869184"/>
            <a:ext cx="7559392" cy="850392"/>
          </a:xfrm>
        </p:spPr>
        <p:txBody>
          <a:bodyPr/>
          <a:lstStyle/>
          <a:p>
            <a:r>
              <a:rPr lang="en-US" sz="4400" dirty="0"/>
              <a:t>TOOLS &amp; TECHNOLOGIES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545D90-2664-DB23-7FC7-BEBD958DD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3463" y="4093662"/>
            <a:ext cx="3168352" cy="1850165"/>
          </a:xfrm>
        </p:spPr>
        <p:txBody>
          <a:bodyPr>
            <a:noAutofit/>
          </a:bodyPr>
          <a:lstStyle/>
          <a:p>
            <a:r>
              <a:rPr lang="en-US" sz="2000" dirty="0"/>
              <a:t>Java</a:t>
            </a:r>
          </a:p>
          <a:p>
            <a:r>
              <a:rPr lang="en-US" sz="2000" dirty="0"/>
              <a:t>JavaFX</a:t>
            </a:r>
          </a:p>
          <a:p>
            <a:r>
              <a:rPr lang="en-US" sz="2000" dirty="0"/>
              <a:t>Collections Framework</a:t>
            </a:r>
          </a:p>
          <a:p>
            <a:r>
              <a:rPr lang="en-US" sz="2000" dirty="0"/>
              <a:t>Text File Storage</a:t>
            </a:r>
          </a:p>
          <a:p>
            <a:endParaRPr lang="en-US" sz="2000" dirty="0"/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642E18FF-2AE9-A488-C519-657BE7DC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15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19E83E-DABB-3B38-3F4C-554017758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908" y="1678024"/>
            <a:ext cx="4374212" cy="1014984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072D3-FB5F-DC02-A58C-DCF4B14ADF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6830568" cy="3529584"/>
          </a:xfrm>
        </p:spPr>
        <p:txBody>
          <a:bodyPr/>
          <a:lstStyle/>
          <a:p>
            <a:r>
              <a:rPr lang="en-US" sz="2000" dirty="0"/>
              <a:t>Built in 3 phases: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Authentication &amp; Registration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Book Management (Add, Remove, Search 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Book Borrowing &amp; Return</a:t>
            </a:r>
          </a:p>
          <a:p>
            <a:r>
              <a:rPr lang="en-US" sz="2000" dirty="0"/>
              <a:t>Used OOP principles for modularity</a:t>
            </a:r>
          </a:p>
          <a:p>
            <a:r>
              <a:rPr lang="en-US" sz="2000" dirty="0"/>
              <a:t>Focused on error handling and usability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5" name="Picture Placeholder 14" descr="Law books section in library">
            <a:extLst>
              <a:ext uri="{FF2B5EF4-FFF2-40B4-BE49-F238E27FC236}">
                <a16:creationId xmlns:a16="http://schemas.microsoft.com/office/drawing/2014/main" id="{FB041D79-5B82-5892-F892-99D7C8AC57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B1B529-A184-61C7-8DE0-7B1E7000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7722689" y="2667000"/>
            <a:ext cx="3610099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F21DF92-01F6-1E57-4DA8-7390DBFFB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48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83324-BE16-A2A4-254D-48EB0D67B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A3B768-7F06-3891-13E8-52111CC8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553" y="1399032"/>
            <a:ext cx="7397496" cy="1170432"/>
          </a:xfrm>
        </p:spPr>
        <p:txBody>
          <a:bodyPr/>
          <a:lstStyle/>
          <a:p>
            <a:r>
              <a:rPr lang="en-US" sz="4400" dirty="0"/>
              <a:t>challenges</a:t>
            </a:r>
          </a:p>
        </p:txBody>
      </p:sp>
      <p:pic>
        <p:nvPicPr>
          <p:cNvPr id="14" name="Picture Placeholder 13" descr="Hardcover books">
            <a:extLst>
              <a:ext uri="{FF2B5EF4-FFF2-40B4-BE49-F238E27FC236}">
                <a16:creationId xmlns:a16="http://schemas.microsoft.com/office/drawing/2014/main" id="{4DD88CA1-E3DC-81D4-19BB-D2F7FF5E89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AB791CB-1182-C7FB-B985-70CB1D9E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D1D55-2E8F-5B2F-FA3B-53F18EF061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40480" y="2924944"/>
            <a:ext cx="7397496" cy="2101622"/>
          </a:xfrm>
        </p:spPr>
        <p:txBody>
          <a:bodyPr>
            <a:noAutofit/>
          </a:bodyPr>
          <a:lstStyle/>
          <a:p>
            <a:r>
              <a:rPr lang="en-US" sz="2000" dirty="0"/>
              <a:t>Keeping data consistent across reads/writes</a:t>
            </a:r>
          </a:p>
          <a:p>
            <a:r>
              <a:rPr lang="en-US" sz="2000" dirty="0"/>
              <a:t>Managing role-based access (Admin vs User)</a:t>
            </a:r>
          </a:p>
          <a:p>
            <a:r>
              <a:rPr lang="en-US" sz="2000" dirty="0"/>
              <a:t>Validating all user inputs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15387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044" y="1844824"/>
            <a:ext cx="1872208" cy="844704"/>
          </a:xfrm>
        </p:spPr>
        <p:txBody>
          <a:bodyPr/>
          <a:lstStyle/>
          <a:p>
            <a:r>
              <a:rPr lang="en-US" dirty="0"/>
              <a:t>APP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E5B7D7-A9EF-2107-A4FA-45D38F5E32AB}"/>
              </a:ext>
            </a:extLst>
          </p:cNvPr>
          <p:cNvSpPr txBox="1"/>
          <p:nvPr/>
        </p:nvSpPr>
        <p:spPr>
          <a:xfrm>
            <a:off x="4798268" y="2924944"/>
            <a:ext cx="63367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spc="100" dirty="0">
                <a:solidFill>
                  <a:srgbClr val="B98D34">
                    <a:lumMod val="20000"/>
                    <a:lumOff val="80000"/>
                  </a:srgbClr>
                </a:solidFill>
                <a:latin typeface="Book Antiqua"/>
                <a:ea typeface="+mj-ea"/>
                <a:cs typeface="+mj-cs"/>
              </a:rPr>
              <a:t>DEMONSTRATION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9289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A8684-8B14-0DBD-CFF7-71F0CF478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Variety of books on shelves in library">
            <a:extLst>
              <a:ext uri="{FF2B5EF4-FFF2-40B4-BE49-F238E27FC236}">
                <a16:creationId xmlns:a16="http://schemas.microsoft.com/office/drawing/2014/main" id="{57CCAE6B-02F9-13C3-D190-6DF765A404B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48D9344-EA21-B8F4-B99E-CF81E8A37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2869184"/>
            <a:ext cx="7559392" cy="850392"/>
          </a:xfrm>
        </p:spPr>
        <p:txBody>
          <a:bodyPr/>
          <a:lstStyle/>
          <a:p>
            <a:r>
              <a:rPr lang="en-US" sz="4400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BD67E0-D5F4-5185-10F9-C02CC08A4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3462" y="4093662"/>
            <a:ext cx="6727533" cy="1850165"/>
          </a:xfrm>
        </p:spPr>
        <p:txBody>
          <a:bodyPr>
            <a:noAutofit/>
          </a:bodyPr>
          <a:lstStyle/>
          <a:p>
            <a:r>
              <a:rPr lang="en-US" sz="2000" dirty="0"/>
              <a:t>A fully working Library Management System</a:t>
            </a:r>
          </a:p>
          <a:p>
            <a:r>
              <a:rPr lang="en-US" sz="2000" dirty="0"/>
              <a:t>Meets all minimum project requirements</a:t>
            </a:r>
          </a:p>
          <a:p>
            <a:r>
              <a:rPr lang="en-US" sz="2000" dirty="0"/>
              <a:t>Strengthened real-world Java skills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502BCC72-3825-2A52-E049-71A0B393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27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156" y="1988840"/>
            <a:ext cx="4824908" cy="2060174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- </a:t>
            </a:r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TRI TECH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0627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Custom 71">
      <a:dk1>
        <a:srgbClr val="000000"/>
      </a:dk1>
      <a:lt1>
        <a:srgbClr val="FFFFFF"/>
      </a:lt1>
      <a:dk2>
        <a:srgbClr val="693A20"/>
      </a:dk2>
      <a:lt2>
        <a:srgbClr val="E7E4E6"/>
      </a:lt2>
      <a:accent1>
        <a:srgbClr val="512823"/>
      </a:accent1>
      <a:accent2>
        <a:srgbClr val="B98D34"/>
      </a:accent2>
      <a:accent3>
        <a:srgbClr val="610606"/>
      </a:accent3>
      <a:accent4>
        <a:srgbClr val="FFEDB9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ustom 89">
      <a:majorFont>
        <a:latin typeface="Book Antiqua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book education presentation (widescreen)_Win32_v3" id="{4B7EA318-15E2-473F-9AB3-202EC7071CC7}" vid="{CC1661AE-A1F1-46A0-A328-D33A145270B8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6EAEDD-6865-458C-AB5E-1E0979B7BC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28458A3-99B8-4914-89E6-B86ADB0D7D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ACF9E2-7979-495A-9F5F-33F2C85007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59</TotalTime>
  <Words>121</Words>
  <Application>Microsoft Office PowerPoint</Application>
  <PresentationFormat>Custom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Book Antiqua</vt:lpstr>
      <vt:lpstr>Constantia</vt:lpstr>
      <vt:lpstr>Gill Sans</vt:lpstr>
      <vt:lpstr>Gill Sans MT</vt:lpstr>
      <vt:lpstr>Gill Sans Ultra Bold</vt:lpstr>
      <vt:lpstr>Books Classic 16x9</vt:lpstr>
      <vt:lpstr>LIBRARY MANAGEMENT SYSTEM</vt:lpstr>
      <vt:lpstr>INTRODUCTION</vt:lpstr>
      <vt:lpstr>TOOLS &amp; TECHNOLOGIES</vt:lpstr>
      <vt:lpstr>approach</vt:lpstr>
      <vt:lpstr>challenges</vt:lpstr>
      <vt:lpstr>APP</vt:lpstr>
      <vt:lpstr>conclusion</vt:lpstr>
      <vt:lpstr>Thank You!  Questions…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Zisanda Nodali</dc:creator>
  <cp:lastModifiedBy>Zisanda Nodali</cp:lastModifiedBy>
  <cp:revision>1</cp:revision>
  <dcterms:created xsi:type="dcterms:W3CDTF">2025-07-21T12:44:48Z</dcterms:created>
  <dcterms:modified xsi:type="dcterms:W3CDTF">2025-07-21T13:44:28Z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